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08" r:id="rId3"/>
    <p:sldId id="436" r:id="rId4"/>
    <p:sldId id="334" r:id="rId5"/>
    <p:sldId id="307" r:id="rId6"/>
    <p:sldId id="438" r:id="rId7"/>
    <p:sldId id="322" r:id="rId8"/>
    <p:sldId id="323" r:id="rId9"/>
    <p:sldId id="325" r:id="rId10"/>
    <p:sldId id="327" r:id="rId11"/>
    <p:sldId id="330" r:id="rId12"/>
    <p:sldId id="331" r:id="rId13"/>
    <p:sldId id="439" r:id="rId14"/>
    <p:sldId id="431" r:id="rId15"/>
    <p:sldId id="440" r:id="rId16"/>
    <p:sldId id="437" r:id="rId17"/>
  </p:sldIdLst>
  <p:sldSz cx="9144000" cy="6858000" type="screen4x3"/>
  <p:notesSz cx="6797675" cy="9929813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53.64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6:16.28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04.16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05.52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15.75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0,'4'0,"2"0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54.38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55.41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55.78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56.41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0,'0'5,"0"6,0 11,0 7,0-2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5:56.92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6:02.09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6:12.95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2T17:36:15.92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91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91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92FC338-A5CE-4BA9-8C95-7C1D2D7D5F9E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6663"/>
            <a:ext cx="5438140" cy="4468416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6491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0768EEF-6356-42D5-BB28-C38CDA17D30A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894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35DCAD-7708-4035-A7E2-0FB076E30E42}" type="datetimeFigureOut">
              <a:rPr lang="es-CL" smtClean="0"/>
              <a:pPr/>
              <a:t>03-06-2022</a:t>
            </a:fld>
            <a:endParaRPr lang="es-CL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FBDEE7-C9E3-4E39-B30C-4295B6DE4AA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13.xml"/><Relationship Id="rId4" Type="http://schemas.openxmlformats.org/officeDocument/2006/relationships/customXml" Target="../ink/ink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10.xml"/><Relationship Id="rId3" Type="http://schemas.openxmlformats.org/officeDocument/2006/relationships/image" Target="../media/image20.png"/><Relationship Id="rId7" Type="http://schemas.openxmlformats.org/officeDocument/2006/relationships/customXml" Target="../ink/ink5.xml"/><Relationship Id="rId12" Type="http://schemas.openxmlformats.org/officeDocument/2006/relationships/customXml" Target="../ink/ink9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customXml" Target="../ink/ink8.xml"/><Relationship Id="rId5" Type="http://schemas.openxmlformats.org/officeDocument/2006/relationships/customXml" Target="../ink/ink3.xml"/><Relationship Id="rId10" Type="http://schemas.openxmlformats.org/officeDocument/2006/relationships/customXml" Target="../ink/ink7.xml"/><Relationship Id="rId4" Type="http://schemas.openxmlformats.org/officeDocument/2006/relationships/customXml" Target="../ink/ink2.xml"/><Relationship Id="rId9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6325" y="438150"/>
            <a:ext cx="1628846" cy="156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2 Subtítulo">
            <a:extLst>
              <a:ext uri="{FF2B5EF4-FFF2-40B4-BE49-F238E27FC236}">
                <a16:creationId xmlns:a16="http://schemas.microsoft.com/office/drawing/2014/main" id="{F16D21BA-2C75-4C79-92DC-6CCF9D8A72A9}"/>
              </a:ext>
            </a:extLst>
          </p:cNvPr>
          <p:cNvSpPr txBox="1">
            <a:spLocks/>
          </p:cNvSpPr>
          <p:nvPr/>
        </p:nvSpPr>
        <p:spPr>
          <a:xfrm>
            <a:off x="428596" y="1412776"/>
            <a:ext cx="8247860" cy="4373678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CL" sz="3600" b="1" dirty="0">
                <a:solidFill>
                  <a:schemeClr val="tx1"/>
                </a:solidFill>
              </a:rPr>
              <a:t>T E S O R E R I A </a:t>
            </a:r>
          </a:p>
          <a:p>
            <a:endParaRPr lang="es-CL" b="1" dirty="0">
              <a:solidFill>
                <a:schemeClr val="tx1"/>
              </a:solidFill>
            </a:endParaRPr>
          </a:p>
          <a:p>
            <a:endParaRPr lang="es-CL" b="1" dirty="0">
              <a:solidFill>
                <a:schemeClr val="tx1"/>
              </a:solidFill>
            </a:endParaRPr>
          </a:p>
          <a:p>
            <a:endParaRPr lang="es-CL" b="1" dirty="0">
              <a:solidFill>
                <a:schemeClr val="tx1"/>
              </a:solidFill>
            </a:endParaRPr>
          </a:p>
          <a:p>
            <a:r>
              <a:rPr lang="es-CL" b="1" i="1" dirty="0">
                <a:solidFill>
                  <a:schemeClr val="tx1"/>
                </a:solidFill>
              </a:rPr>
              <a:t>PRESENTACION ESTADO DE RESULTADO  2021</a:t>
            </a:r>
          </a:p>
          <a:p>
            <a:r>
              <a:rPr lang="es-CL" b="1" i="1" dirty="0">
                <a:solidFill>
                  <a:schemeClr val="tx1"/>
                </a:solidFill>
              </a:rPr>
              <a:t>CUENTA ANUAL</a:t>
            </a:r>
          </a:p>
          <a:p>
            <a:endParaRPr lang="es-CL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6FD1111-03B4-ED69-54B0-AD75EFFC821F}"/>
              </a:ext>
            </a:extLst>
          </p:cNvPr>
          <p:cNvSpPr txBox="1"/>
          <p:nvPr/>
        </p:nvSpPr>
        <p:spPr>
          <a:xfrm>
            <a:off x="6189236" y="6165304"/>
            <a:ext cx="29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13 de Mayo 2022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AC540A4-99C0-49D3-B5A6-490838B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Capa N°2:  Cercanos</a:t>
            </a:r>
            <a:endParaRPr lang="es-CL" sz="2400" dirty="0"/>
          </a:p>
        </p:txBody>
      </p:sp>
      <p:sp>
        <p:nvSpPr>
          <p:cNvPr id="23" name="1 Marcador de contenido">
            <a:extLst>
              <a:ext uri="{FF2B5EF4-FFF2-40B4-BE49-F238E27FC236}">
                <a16:creationId xmlns:a16="http://schemas.microsoft.com/office/drawing/2014/main" id="{FFF1067D-3122-496C-92F2-7178036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464496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ct val="0"/>
              </a:spcBef>
              <a:buNone/>
            </a:pPr>
            <a:endParaRPr lang="es-CL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66928" indent="-457200">
              <a:spcBef>
                <a:spcPct val="0"/>
              </a:spcBef>
              <a:buAutoNum type="arabicPeriod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Definir objetivos.</a:t>
            </a:r>
          </a:p>
          <a:p>
            <a:pPr marL="1060704" lvl="2" indent="-4572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Todas las organizaciones que son parte del mundo huaso y su cultura.</a:t>
            </a:r>
          </a:p>
          <a:p>
            <a:pPr marL="566928" indent="-457200">
              <a:spcBef>
                <a:spcPct val="0"/>
              </a:spcBef>
              <a:buAutoNum type="arabicPeriod" startAt="2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Hacer un levantamiento de los integrantes.</a:t>
            </a:r>
          </a:p>
          <a:p>
            <a:pPr marL="1060704" lvl="2" indent="-457200">
              <a:spcBef>
                <a:spcPct val="0"/>
              </a:spcBef>
              <a:buAutoNum type="arabicPeriod" startAt="2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Artesanos, Folcloristas, Casinos, Transportes…</a:t>
            </a:r>
          </a:p>
          <a:p>
            <a:pPr marL="566928" indent="-457200">
              <a:spcBef>
                <a:spcPct val="0"/>
              </a:spcBef>
              <a:buAutoNum type="arabicPeriod" startAt="3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Acciones a realizar.</a:t>
            </a:r>
          </a:p>
          <a:p>
            <a:pPr marL="1060704" lvl="2" indent="-457200">
              <a:spcBef>
                <a:spcPct val="0"/>
              </a:spcBef>
              <a:buAutoNum type="arabicPeriod" startAt="3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Enrolamiento masivo a través de sitio WEB y carne de “socio”</a:t>
            </a:r>
          </a:p>
          <a:p>
            <a:pPr marL="566928" indent="-457200">
              <a:spcBef>
                <a:spcPct val="0"/>
              </a:spcBef>
              <a:buAutoNum type="arabicPeriod" startAt="4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Nombrar un encargado.</a:t>
            </a:r>
          </a:p>
          <a:p>
            <a:pPr marL="886968" lvl="3" indent="0">
              <a:spcBef>
                <a:spcPct val="0"/>
              </a:spcBef>
              <a:buNone/>
            </a:pPr>
            <a:r>
              <a:rPr lang="es-CL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 proceso de definición.</a:t>
            </a:r>
          </a:p>
          <a:p>
            <a:pPr marL="566928" indent="-457200">
              <a:spcBef>
                <a:spcPct val="0"/>
              </a:spcBef>
              <a:buFont typeface="Wingdings 3"/>
              <a:buAutoNum type="arabicPeriod" startAt="5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Ver representantes.</a:t>
            </a:r>
          </a:p>
          <a:p>
            <a:pPr marL="603504" lvl="2" indent="0">
              <a:spcBef>
                <a:spcPct val="0"/>
              </a:spcBef>
              <a:buNone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	En proceso de definición.</a:t>
            </a:r>
          </a:p>
          <a:p>
            <a:pPr marL="566928" indent="-457200">
              <a:spcBef>
                <a:spcPct val="0"/>
              </a:spcBef>
              <a:buAutoNum type="arabicPeriod" startAt="6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Dimensionar y conectar.</a:t>
            </a:r>
          </a:p>
          <a:p>
            <a:pPr marL="1060704" lvl="2" indent="-457200">
              <a:spcBef>
                <a:spcPct val="0"/>
              </a:spcBef>
              <a:buAutoNum type="arabicPeriod" startAt="6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Definir</a:t>
            </a:r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679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AC540A4-99C0-49D3-B5A6-490838B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Capa N°3:  Simpatizantes</a:t>
            </a:r>
            <a:endParaRPr lang="es-CL" sz="2400" dirty="0"/>
          </a:p>
        </p:txBody>
      </p:sp>
      <p:sp>
        <p:nvSpPr>
          <p:cNvPr id="23" name="1 Marcador de contenido">
            <a:extLst>
              <a:ext uri="{FF2B5EF4-FFF2-40B4-BE49-F238E27FC236}">
                <a16:creationId xmlns:a16="http://schemas.microsoft.com/office/drawing/2014/main" id="{FFF1067D-3122-496C-92F2-7178036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464496"/>
          </a:xfrm>
        </p:spPr>
        <p:txBody>
          <a:bodyPr>
            <a:normAutofit/>
          </a:bodyPr>
          <a:lstStyle/>
          <a:p>
            <a:pPr marL="109728" indent="0">
              <a:spcBef>
                <a:spcPct val="0"/>
              </a:spcBef>
              <a:buNone/>
            </a:pPr>
            <a:endParaRPr lang="es-CL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66928" indent="-457200">
              <a:spcBef>
                <a:spcPct val="0"/>
              </a:spcBef>
              <a:buAutoNum type="arabicPeriod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Definir objetivos.</a:t>
            </a:r>
          </a:p>
          <a:p>
            <a:pPr marL="1060704" lvl="2" indent="-4572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Mundo rural y cercanos a nuestras tradiciones.  </a:t>
            </a:r>
          </a:p>
          <a:p>
            <a:pPr marL="566928" indent="-457200">
              <a:spcBef>
                <a:spcPct val="0"/>
              </a:spcBef>
              <a:buAutoNum type="arabicPeriod" startAt="2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Hacer un levantamiento de los integrantes.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Temporeros, ganaderos, simpatizantes, etc.</a:t>
            </a:r>
          </a:p>
          <a:p>
            <a:pPr marL="566928" indent="-457200">
              <a:spcBef>
                <a:spcPct val="0"/>
              </a:spcBef>
              <a:buAutoNum type="arabicPeriod" startAt="3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Acciones a realizar.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Hacer un levantamiento a nivel de clubes</a:t>
            </a:r>
          </a:p>
          <a:p>
            <a:pPr marL="566928" indent="-457200">
              <a:spcBef>
                <a:spcPct val="0"/>
              </a:spcBef>
              <a:buAutoNum type="arabicPeriod" startAt="4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Nombrar un encargado.</a:t>
            </a:r>
          </a:p>
          <a:p>
            <a:pPr marL="886968" lvl="3" indent="0">
              <a:spcBef>
                <a:spcPct val="0"/>
              </a:spcBef>
              <a:buNone/>
            </a:pPr>
            <a:r>
              <a:rPr lang="es-CL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 proceso de definición.</a:t>
            </a:r>
          </a:p>
          <a:p>
            <a:pPr marL="566928" indent="-457200">
              <a:spcBef>
                <a:spcPct val="0"/>
              </a:spcBef>
              <a:buFont typeface="Wingdings 3"/>
              <a:buAutoNum type="arabicPeriod" startAt="5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Ver representantes.</a:t>
            </a:r>
          </a:p>
          <a:p>
            <a:pPr marL="603504" lvl="2" indent="0">
              <a:spcBef>
                <a:spcPct val="0"/>
              </a:spcBef>
              <a:buNone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	En proceso de definición.</a:t>
            </a:r>
          </a:p>
          <a:p>
            <a:pPr marL="566928" indent="-457200">
              <a:spcBef>
                <a:spcPct val="0"/>
              </a:spcBef>
              <a:buAutoNum type="arabicPeriod" startAt="6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Dimensionar y conectar.</a:t>
            </a:r>
          </a:p>
          <a:p>
            <a:pPr marL="1060704" lvl="2" indent="-457200">
              <a:spcBef>
                <a:spcPct val="0"/>
              </a:spcBef>
              <a:buAutoNum type="arabicPeriod" startAt="6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Definir</a:t>
            </a:r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559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AC540A4-99C0-49D3-B5A6-490838B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Capa N°4:  Interés Común</a:t>
            </a:r>
            <a:endParaRPr lang="es-CL" sz="2400" dirty="0"/>
          </a:p>
        </p:txBody>
      </p:sp>
      <p:sp>
        <p:nvSpPr>
          <p:cNvPr id="23" name="1 Marcador de contenido">
            <a:extLst>
              <a:ext uri="{FF2B5EF4-FFF2-40B4-BE49-F238E27FC236}">
                <a16:creationId xmlns:a16="http://schemas.microsoft.com/office/drawing/2014/main" id="{FFF1067D-3122-496C-92F2-7178036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464496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ct val="0"/>
              </a:spcBef>
              <a:buNone/>
            </a:pPr>
            <a:endParaRPr lang="es-CL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66928" indent="-457200">
              <a:spcBef>
                <a:spcPct val="0"/>
              </a:spcBef>
              <a:buAutoNum type="arabicPeriod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Definir objetivos.</a:t>
            </a:r>
          </a:p>
          <a:p>
            <a:pPr marL="1060704" lvl="2" indent="-4572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Todas las organizaciones que tengan un interés común en preservar las tradiciones y actividades culturales en nuestra constitución y legislación.</a:t>
            </a:r>
          </a:p>
          <a:p>
            <a:pPr marL="566928" indent="-457200">
              <a:spcBef>
                <a:spcPct val="0"/>
              </a:spcBef>
              <a:buAutoNum type="arabicPeriod" startAt="2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Hacer un levantamiento de los integrantes.</a:t>
            </a:r>
          </a:p>
          <a:p>
            <a:pPr marL="1060704" lvl="2" indent="-457200">
              <a:spcBef>
                <a:spcPct val="0"/>
              </a:spcBef>
              <a:buAutoNum type="arabicPeriod" startAt="2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ORGANIZACIONES DEPORTIVAS, SOY DEL CAMPO</a:t>
            </a:r>
          </a:p>
          <a:p>
            <a:pPr marL="566928" indent="-457200">
              <a:spcBef>
                <a:spcPct val="0"/>
              </a:spcBef>
              <a:buAutoNum type="arabicPeriod" startAt="3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Acciones a realizar.</a:t>
            </a:r>
          </a:p>
          <a:p>
            <a:pPr marL="1229868" lvl="3" indent="-342900">
              <a:spcBef>
                <a:spcPct val="0"/>
              </a:spcBef>
              <a:buAutoNum type="arabicPeriod"/>
            </a:pPr>
            <a:r>
              <a:rPr lang="es-CL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Compartir Estrategias de agrupación. </a:t>
            </a:r>
          </a:p>
          <a:p>
            <a:pPr marL="1229868" lvl="3" indent="-342900">
              <a:spcBef>
                <a:spcPct val="0"/>
              </a:spcBef>
              <a:buAutoNum type="arabicPeriod"/>
            </a:pPr>
            <a:r>
              <a:rPr lang="es-CL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Mantener Contacto estrecho para futuras acciones conjuntas.</a:t>
            </a:r>
          </a:p>
          <a:p>
            <a:pPr marL="566928" indent="-457200">
              <a:spcBef>
                <a:spcPct val="0"/>
              </a:spcBef>
              <a:buAutoNum type="arabicPeriod" startAt="4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Nombrar un encargado.</a:t>
            </a:r>
          </a:p>
          <a:p>
            <a:pPr marL="886968" lvl="3" indent="0">
              <a:spcBef>
                <a:spcPct val="0"/>
              </a:spcBef>
              <a:buNone/>
            </a:pPr>
            <a:r>
              <a:rPr lang="es-CL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 proceso de definición.</a:t>
            </a:r>
          </a:p>
          <a:p>
            <a:pPr marL="566928" indent="-457200">
              <a:spcBef>
                <a:spcPct val="0"/>
              </a:spcBef>
              <a:buFont typeface="Wingdings 3"/>
              <a:buAutoNum type="arabicPeriod" startAt="5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Ver representantes.</a:t>
            </a:r>
          </a:p>
          <a:p>
            <a:pPr marL="603504" lvl="2" indent="0">
              <a:spcBef>
                <a:spcPct val="0"/>
              </a:spcBef>
              <a:buNone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	En proceso de definición.</a:t>
            </a:r>
          </a:p>
          <a:p>
            <a:pPr marL="566928" indent="-457200">
              <a:spcBef>
                <a:spcPct val="0"/>
              </a:spcBef>
              <a:buAutoNum type="arabicPeriod" startAt="6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Dimensionar y conectar.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Se esta haciendo el levantamiento de los miembros de cada organización.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Reuniones con alguno de los integrantes.</a:t>
            </a:r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425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1E8B59D-7DCC-4018-A27F-B3A7111B0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ETAPAS DEL PROCESO INSCRIPCION </a:t>
            </a:r>
            <a:br>
              <a:rPr lang="es-ES" sz="2800" dirty="0"/>
            </a:br>
            <a:r>
              <a:rPr lang="es-ES" sz="2800" dirty="0"/>
              <a:t>“VIVA EL CAMPO, CHILE Y SU CULTURA”</a:t>
            </a:r>
            <a:endParaRPr lang="es-CL" sz="28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D8960A-BC33-4858-8F48-57885CAFA06A}"/>
              </a:ext>
            </a:extLst>
          </p:cNvPr>
          <p:cNvSpPr/>
          <p:nvPr/>
        </p:nvSpPr>
        <p:spPr>
          <a:xfrm>
            <a:off x="611560" y="1844824"/>
            <a:ext cx="2160242" cy="17281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/>
              <a:t>Etapa N°1</a:t>
            </a:r>
          </a:p>
          <a:p>
            <a:pPr algn="ctr"/>
            <a:endParaRPr lang="es-ES" b="1" u="sng" dirty="0"/>
          </a:p>
          <a:p>
            <a:pPr algn="ctr"/>
            <a:r>
              <a:rPr lang="es-ES" dirty="0"/>
              <a:t>PREINSCRIPCION DE ADHERENTES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64462E-09AE-43E5-82F1-910EC0C532B4}"/>
              </a:ext>
            </a:extLst>
          </p:cNvPr>
          <p:cNvSpPr/>
          <p:nvPr/>
        </p:nvSpPr>
        <p:spPr>
          <a:xfrm>
            <a:off x="3563888" y="1844824"/>
            <a:ext cx="2160242" cy="17281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u="sng" dirty="0"/>
              <a:t>Etapa N°2</a:t>
            </a:r>
          </a:p>
          <a:p>
            <a:pPr algn="ctr"/>
            <a:endParaRPr lang="es-ES" b="1" u="sng" dirty="0"/>
          </a:p>
          <a:p>
            <a:pPr algn="ctr"/>
            <a:r>
              <a:rPr lang="es-ES" dirty="0"/>
              <a:t>INSCRIPCION EN PAGINA WEB</a:t>
            </a:r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62AF768-FFA2-40BF-A608-7A7A380F1ECB}"/>
              </a:ext>
            </a:extLst>
          </p:cNvPr>
          <p:cNvSpPr/>
          <p:nvPr/>
        </p:nvSpPr>
        <p:spPr>
          <a:xfrm>
            <a:off x="6588224" y="1844825"/>
            <a:ext cx="2088232" cy="17281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 u="sng" dirty="0"/>
          </a:p>
          <a:p>
            <a:pPr algn="ctr"/>
            <a:r>
              <a:rPr lang="es-ES" b="1" u="sng" dirty="0"/>
              <a:t>Etapa N°3</a:t>
            </a:r>
          </a:p>
          <a:p>
            <a:pPr algn="ctr"/>
            <a:endParaRPr lang="es-ES" b="1" u="sng" dirty="0"/>
          </a:p>
          <a:p>
            <a:pPr algn="ctr"/>
            <a:r>
              <a:rPr lang="es-ES" dirty="0"/>
              <a:t>VALIDACION Y ENVIO DE CREDENCIAL</a:t>
            </a:r>
            <a:endParaRPr lang="es-C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E65A97B-E107-4299-90F8-A45AE9A63DE1}"/>
              </a:ext>
            </a:extLst>
          </p:cNvPr>
          <p:cNvSpPr/>
          <p:nvPr/>
        </p:nvSpPr>
        <p:spPr>
          <a:xfrm>
            <a:off x="683568" y="4653136"/>
            <a:ext cx="2016224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Hasta el 14 de Julio</a:t>
            </a:r>
            <a:endParaRPr lang="es-CL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9286E2B-BAC4-42CB-97F8-D9345BC7D4E4}"/>
              </a:ext>
            </a:extLst>
          </p:cNvPr>
          <p:cNvSpPr/>
          <p:nvPr/>
        </p:nvSpPr>
        <p:spPr>
          <a:xfrm>
            <a:off x="3635896" y="4653136"/>
            <a:ext cx="2016224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Desde el 01 de Agosto</a:t>
            </a:r>
            <a:endParaRPr lang="es-CL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514629F-7A65-48DC-86FB-83B590893A6A}"/>
              </a:ext>
            </a:extLst>
          </p:cNvPr>
          <p:cNvSpPr txBox="1"/>
          <p:nvPr/>
        </p:nvSpPr>
        <p:spPr>
          <a:xfrm>
            <a:off x="467544" y="4149080"/>
            <a:ext cx="216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/>
              <a:t>FECHAS</a:t>
            </a:r>
            <a:endParaRPr lang="es-CL" b="1" u="sng" dirty="0"/>
          </a:p>
        </p:txBody>
      </p:sp>
      <p:sp>
        <p:nvSpPr>
          <p:cNvPr id="22" name="Flecha: a la derecha 21">
            <a:extLst>
              <a:ext uri="{FF2B5EF4-FFF2-40B4-BE49-F238E27FC236}">
                <a16:creationId xmlns:a16="http://schemas.microsoft.com/office/drawing/2014/main" id="{0F7CA65F-3CCE-4ECD-82DF-174EB672DDFD}"/>
              </a:ext>
            </a:extLst>
          </p:cNvPr>
          <p:cNvSpPr/>
          <p:nvPr/>
        </p:nvSpPr>
        <p:spPr>
          <a:xfrm>
            <a:off x="2843808" y="2780928"/>
            <a:ext cx="64807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8F67FD59-4F75-4725-A497-86450152AF89}"/>
              </a:ext>
            </a:extLst>
          </p:cNvPr>
          <p:cNvSpPr/>
          <p:nvPr/>
        </p:nvSpPr>
        <p:spPr>
          <a:xfrm>
            <a:off x="5724128" y="2780928"/>
            <a:ext cx="79208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F4976C9D-2313-4CB6-9C4E-075FD99DF4DE}"/>
              </a:ext>
            </a:extLst>
          </p:cNvPr>
          <p:cNvSpPr/>
          <p:nvPr/>
        </p:nvSpPr>
        <p:spPr>
          <a:xfrm>
            <a:off x="2771800" y="5111473"/>
            <a:ext cx="79208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34E6B189-6B70-4706-B294-CD91CA347CE7}"/>
              </a:ext>
            </a:extLst>
          </p:cNvPr>
          <p:cNvSpPr/>
          <p:nvPr/>
        </p:nvSpPr>
        <p:spPr>
          <a:xfrm>
            <a:off x="1835696" y="3573009"/>
            <a:ext cx="45719" cy="945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Entrada de lápiz 25">
                <a:extLst>
                  <a:ext uri="{FF2B5EF4-FFF2-40B4-BE49-F238E27FC236}">
                    <a16:creationId xmlns:a16="http://schemas.microsoft.com/office/drawing/2014/main" id="{26776DA7-6A81-42D5-B258-DF8B014A667C}"/>
                  </a:ext>
                </a:extLst>
              </p14:cNvPr>
              <p14:cNvContentPartPr/>
              <p14:nvPr/>
            </p14:nvContentPartPr>
            <p14:xfrm>
              <a:off x="2095321" y="3780522"/>
              <a:ext cx="360" cy="360"/>
            </p14:xfrm>
          </p:contentPart>
        </mc:Choice>
        <mc:Fallback xmlns="">
          <p:pic>
            <p:nvPicPr>
              <p:cNvPr id="26" name="Entrada de lápiz 25">
                <a:extLst>
                  <a:ext uri="{FF2B5EF4-FFF2-40B4-BE49-F238E27FC236}">
                    <a16:creationId xmlns:a16="http://schemas.microsoft.com/office/drawing/2014/main" id="{26776DA7-6A81-42D5-B258-DF8B014A66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86681" y="37715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4DEBF792-617B-43D4-BAC1-E392159C7F5C}"/>
                  </a:ext>
                </a:extLst>
              </p14:cNvPr>
              <p14:cNvContentPartPr/>
              <p14:nvPr/>
            </p14:nvContentPartPr>
            <p14:xfrm>
              <a:off x="8188321" y="4705002"/>
              <a:ext cx="360" cy="360"/>
            </p14:xfrm>
          </p:contentPart>
        </mc:Choice>
        <mc:Fallback xmlns=""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4DEBF792-617B-43D4-BAC1-E392159C7F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79321" y="46960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" name="Entrada de lápiz 27">
                <a:extLst>
                  <a:ext uri="{FF2B5EF4-FFF2-40B4-BE49-F238E27FC236}">
                    <a16:creationId xmlns:a16="http://schemas.microsoft.com/office/drawing/2014/main" id="{21CCAAA3-EFB8-4E81-9FBB-C4C13430485E}"/>
                  </a:ext>
                </a:extLst>
              </p14:cNvPr>
              <p14:cNvContentPartPr/>
              <p14:nvPr/>
            </p14:nvContentPartPr>
            <p14:xfrm>
              <a:off x="-1048199" y="5331762"/>
              <a:ext cx="4320" cy="360"/>
            </p14:xfrm>
          </p:contentPart>
        </mc:Choice>
        <mc:Fallback xmlns="">
          <p:pic>
            <p:nvPicPr>
              <p:cNvPr id="28" name="Entrada de lápiz 27">
                <a:extLst>
                  <a:ext uri="{FF2B5EF4-FFF2-40B4-BE49-F238E27FC236}">
                    <a16:creationId xmlns:a16="http://schemas.microsoft.com/office/drawing/2014/main" id="{21CCAAA3-EFB8-4E81-9FBB-C4C1343048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056839" y="5322762"/>
                <a:ext cx="2196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Flecha: hacia abajo 16">
            <a:extLst>
              <a:ext uri="{FF2B5EF4-FFF2-40B4-BE49-F238E27FC236}">
                <a16:creationId xmlns:a16="http://schemas.microsoft.com/office/drawing/2014/main" id="{C066FB74-FC03-4E72-B1E3-4D4858B32217}"/>
              </a:ext>
            </a:extLst>
          </p:cNvPr>
          <p:cNvSpPr/>
          <p:nvPr/>
        </p:nvSpPr>
        <p:spPr>
          <a:xfrm>
            <a:off x="4598289" y="3573016"/>
            <a:ext cx="45719" cy="945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42141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2910" y="1142984"/>
            <a:ext cx="8358246" cy="5143536"/>
          </a:xfrm>
        </p:spPr>
        <p:txBody>
          <a:bodyPr>
            <a:normAutofit lnSpcReduction="10000"/>
          </a:bodyPr>
          <a:lstStyle/>
          <a:p>
            <a:pPr marL="630936" lvl="2" indent="0">
              <a:buNone/>
            </a:pPr>
            <a:endParaRPr lang="es-CL" sz="2000" dirty="0"/>
          </a:p>
          <a:p>
            <a:pPr lvl="0"/>
            <a:r>
              <a:rPr lang="es-CL" sz="2000" dirty="0"/>
              <a:t>Se han apoyado la realización de marchas a lo largo del país. (Mas de 60)</a:t>
            </a:r>
          </a:p>
          <a:p>
            <a:pPr lvl="0"/>
            <a:r>
              <a:rPr lang="es-CL" sz="2000" dirty="0"/>
              <a:t>Se apoyaron las 5 iniciativas referentes a la defensa de nuestra cultura y la relación con los animales.</a:t>
            </a:r>
          </a:p>
          <a:p>
            <a:pPr lvl="0"/>
            <a:r>
              <a:rPr lang="es-CL" sz="2000" dirty="0"/>
              <a:t>Se contrato abogado para poder gestionar y acompañar el proceso constituyente desde que se inicio las postulaciones de los constituyentes.</a:t>
            </a:r>
          </a:p>
          <a:p>
            <a:pPr lvl="0"/>
            <a:r>
              <a:rPr lang="es-CL" sz="2000" dirty="0"/>
              <a:t>Se realizado banderazo a las afueras del Ex-Congreso Nacional.</a:t>
            </a:r>
          </a:p>
          <a:p>
            <a:pPr lvl="0"/>
            <a:r>
              <a:rPr lang="es-CL" sz="2000" dirty="0"/>
              <a:t>Se contrataron apoyos para la gestión con constituyentes, relación de la comunidad y la organización de las marchas y banderazos.</a:t>
            </a:r>
          </a:p>
          <a:p>
            <a:pPr lvl="0"/>
            <a:r>
              <a:rPr lang="es-CL" sz="2000" dirty="0"/>
              <a:t>Se contrato personal para la recolección de inscripciones en apoyo a las iniciativas constituyentes.  (Internas y Soy del Campo)</a:t>
            </a:r>
          </a:p>
          <a:p>
            <a:pPr lvl="0"/>
            <a:endParaRPr lang="es-CL" sz="2400" dirty="0"/>
          </a:p>
          <a:p>
            <a:pPr lvl="0"/>
            <a:endParaRPr lang="es-CL" dirty="0"/>
          </a:p>
          <a:p>
            <a:pPr marL="1828800" lvl="4" indent="0">
              <a:buNone/>
            </a:pPr>
            <a:endParaRPr lang="es-CL" dirty="0"/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1143008" cy="109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2">
            <a:extLst>
              <a:ext uri="{FF2B5EF4-FFF2-40B4-BE49-F238E27FC236}">
                <a16:creationId xmlns:a16="http://schemas.microsoft.com/office/drawing/2014/main" id="{928AB778-BE76-292A-D9F9-5D508308F44F}"/>
              </a:ext>
            </a:extLst>
          </p:cNvPr>
          <p:cNvSpPr txBox="1">
            <a:spLocks/>
          </p:cNvSpPr>
          <p:nvPr/>
        </p:nvSpPr>
        <p:spPr>
          <a:xfrm>
            <a:off x="1115616" y="116632"/>
            <a:ext cx="8424936" cy="122413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/>
            <a:r>
              <a:rPr lang="es-CL" sz="2400" dirty="0"/>
              <a:t>5.2	RENDICION DE PROYECTOS  (Proyecto Constituyente)</a:t>
            </a:r>
          </a:p>
        </p:txBody>
      </p:sp>
    </p:spTree>
    <p:extLst>
      <p:ext uri="{BB962C8B-B14F-4D97-AF65-F5344CB8AC3E}">
        <p14:creationId xmlns:p14="http://schemas.microsoft.com/office/powerpoint/2010/main" val="614969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4F8B2EC-9E13-8718-740B-A41067554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31" y="980728"/>
            <a:ext cx="760175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290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A8F88F3-6A2C-D3B1-804D-E4CABCE09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57" y="836712"/>
            <a:ext cx="7737735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1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4644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CL" dirty="0"/>
              <a:t> Tabla</a:t>
            </a:r>
          </a:p>
          <a:p>
            <a:pPr marL="109728" indent="0">
              <a:buNone/>
            </a:pPr>
            <a:r>
              <a:rPr lang="es-CL" dirty="0"/>
              <a:t>1.	Estado de Resultados año 2021.</a:t>
            </a:r>
          </a:p>
          <a:p>
            <a:pPr marL="109728" indent="0">
              <a:buNone/>
            </a:pPr>
            <a:r>
              <a:rPr lang="es-CL" dirty="0"/>
              <a:t>2.  	Cuadros Comparativos y centros de costos</a:t>
            </a:r>
          </a:p>
          <a:p>
            <a:pPr marL="109728" indent="0">
              <a:buNone/>
            </a:pPr>
            <a:r>
              <a:rPr lang="es-CL" dirty="0"/>
              <a:t>3.  	Balance 72 ° Campeonato Nacional 2021</a:t>
            </a:r>
          </a:p>
          <a:p>
            <a:pPr marL="109728" indent="0">
              <a:buNone/>
            </a:pPr>
            <a:r>
              <a:rPr lang="es-CL" dirty="0"/>
              <a:t>4.    Mediería DUAO</a:t>
            </a:r>
          </a:p>
          <a:p>
            <a:pPr marL="109728" indent="0">
              <a:buNone/>
            </a:pPr>
            <a:r>
              <a:rPr lang="es-CL" dirty="0"/>
              <a:t>5.    Rendición algunos proyectos</a:t>
            </a:r>
          </a:p>
          <a:p>
            <a:pPr marL="109728" indent="0">
              <a:buNone/>
            </a:pPr>
            <a:r>
              <a:rPr lang="es-CL" dirty="0"/>
              <a:t>6.    Proyectos en evaluación (INVERSIONES).</a:t>
            </a:r>
          </a:p>
          <a:p>
            <a:pPr marL="109728" indent="0">
              <a:buNone/>
            </a:pPr>
            <a:r>
              <a:rPr lang="es-CL" dirty="0"/>
              <a:t>7.  	Programa informes 2022-2023.</a:t>
            </a:r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1143008" cy="109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78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1214422"/>
            <a:ext cx="8429684" cy="4572032"/>
          </a:xfrm>
        </p:spPr>
        <p:txBody>
          <a:bodyPr/>
          <a:lstStyle/>
          <a:p>
            <a:r>
              <a:rPr lang="es-CL" sz="3600" b="1" dirty="0">
                <a:solidFill>
                  <a:schemeClr val="tx1"/>
                </a:solidFill>
              </a:rPr>
              <a:t>T E S O R E R I A </a:t>
            </a:r>
          </a:p>
          <a:p>
            <a:endParaRPr lang="es-CL" b="1" dirty="0">
              <a:solidFill>
                <a:schemeClr val="tx1"/>
              </a:solidFill>
            </a:endParaRPr>
          </a:p>
          <a:p>
            <a:endParaRPr lang="es-CL" b="1" dirty="0">
              <a:solidFill>
                <a:schemeClr val="tx1"/>
              </a:solidFill>
            </a:endParaRPr>
          </a:p>
          <a:p>
            <a:endParaRPr lang="es-CL" b="1" dirty="0">
              <a:solidFill>
                <a:schemeClr val="tx1"/>
              </a:solidFill>
            </a:endParaRPr>
          </a:p>
          <a:p>
            <a:r>
              <a:rPr lang="es-CL" b="1" i="1" dirty="0">
                <a:solidFill>
                  <a:schemeClr val="tx1"/>
                </a:solidFill>
              </a:rPr>
              <a:t>PRESUPUESTO  RESULTADO  2022</a:t>
            </a:r>
          </a:p>
          <a:p>
            <a:r>
              <a:rPr lang="es-CL" b="1" dirty="0"/>
              <a:t>25 DE NOVIEMBRE DE 2021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6325" y="1362854"/>
            <a:ext cx="1628846" cy="156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ítulo 2">
            <a:extLst>
              <a:ext uri="{FF2B5EF4-FFF2-40B4-BE49-F238E27FC236}">
                <a16:creationId xmlns:a16="http://schemas.microsoft.com/office/drawing/2014/main" id="{F00CD688-8D20-456A-FF4D-67C6F5ECC8FA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/>
            <a:r>
              <a:rPr lang="es-CL" sz="2400"/>
              <a:t>5.	RENDICION DE PROYECTOS</a:t>
            </a:r>
            <a:endParaRPr lang="es-CL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CL" sz="2400" dirty="0"/>
              <a:t>5.	RENDICION DE PROYECTOS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2590547-6B48-4901-9288-A1D54F983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10754"/>
            <a:ext cx="6192688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1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2910" y="1142984"/>
            <a:ext cx="8358246" cy="5143536"/>
          </a:xfrm>
        </p:spPr>
        <p:txBody>
          <a:bodyPr>
            <a:normAutofit/>
          </a:bodyPr>
          <a:lstStyle/>
          <a:p>
            <a:pPr marL="630936" lvl="2" indent="0">
              <a:buNone/>
            </a:pPr>
            <a:endParaRPr lang="es-CL" dirty="0"/>
          </a:p>
          <a:p>
            <a:pPr lvl="0"/>
            <a:endParaRPr lang="es-CL" dirty="0"/>
          </a:p>
          <a:p>
            <a:pPr marL="1828800" lvl="4" indent="0">
              <a:buNone/>
            </a:pPr>
            <a:endParaRPr lang="es-CL" dirty="0"/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1143008" cy="109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2">
            <a:extLst>
              <a:ext uri="{FF2B5EF4-FFF2-40B4-BE49-F238E27FC236}">
                <a16:creationId xmlns:a16="http://schemas.microsoft.com/office/drawing/2014/main" id="{928AB778-BE76-292A-D9F9-5D508308F44F}"/>
              </a:ext>
            </a:extLst>
          </p:cNvPr>
          <p:cNvSpPr txBox="1">
            <a:spLocks/>
          </p:cNvSpPr>
          <p:nvPr/>
        </p:nvSpPr>
        <p:spPr>
          <a:xfrm>
            <a:off x="1310952" y="116632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/>
            <a:r>
              <a:rPr lang="es-CL" sz="2400" dirty="0"/>
              <a:t>5.1	RENDICION DE PROYECTOS  (Proyecto Riego)</a:t>
            </a:r>
          </a:p>
        </p:txBody>
      </p:sp>
    </p:spTree>
    <p:extLst>
      <p:ext uri="{BB962C8B-B14F-4D97-AF65-F5344CB8AC3E}">
        <p14:creationId xmlns:p14="http://schemas.microsoft.com/office/powerpoint/2010/main" val="245199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>
            <a:extLst>
              <a:ext uri="{FF2B5EF4-FFF2-40B4-BE49-F238E27FC236}">
                <a16:creationId xmlns:a16="http://schemas.microsoft.com/office/drawing/2014/main" id="{2069ED2E-CD73-B3F6-31E4-BF65BBE4D3B9}"/>
              </a:ext>
            </a:extLst>
          </p:cNvPr>
          <p:cNvSpPr txBox="1">
            <a:spLocks/>
          </p:cNvSpPr>
          <p:nvPr/>
        </p:nvSpPr>
        <p:spPr>
          <a:xfrm>
            <a:off x="0" y="116632"/>
            <a:ext cx="9540552" cy="122413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/>
            <a:r>
              <a:rPr lang="es-CL" sz="2400" dirty="0"/>
              <a:t>5.2	RENDICION DE PROYECTOS  (Proyecto Constituyente)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01F8A43-E0F0-B7FA-2E75-D7D814DD67BE}"/>
              </a:ext>
            </a:extLst>
          </p:cNvPr>
          <p:cNvSpPr txBox="1"/>
          <p:nvPr/>
        </p:nvSpPr>
        <p:spPr>
          <a:xfrm>
            <a:off x="611560" y="2060848"/>
            <a:ext cx="6120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1.-  Estrategia Acordada.</a:t>
            </a:r>
          </a:p>
          <a:p>
            <a:r>
              <a:rPr lang="es-ES" dirty="0"/>
              <a:t>2.-  Acciones a realizar.</a:t>
            </a:r>
          </a:p>
          <a:p>
            <a:r>
              <a:rPr lang="es-ES" dirty="0"/>
              <a:t>3.-  Presupuesto aprobado.</a:t>
            </a:r>
          </a:p>
          <a:p>
            <a:r>
              <a:rPr lang="es-ES" dirty="0"/>
              <a:t>4.-  Pag Web   Confederación.</a:t>
            </a:r>
          </a:p>
          <a:p>
            <a:r>
              <a:rPr lang="es-ES" dirty="0"/>
              <a:t>5.-  Acciones Realizadas.</a:t>
            </a:r>
          </a:p>
          <a:p>
            <a:r>
              <a:rPr lang="es-CL" dirty="0"/>
              <a:t>6.-  Gastos años 2021  -  2022</a:t>
            </a:r>
          </a:p>
        </p:txBody>
      </p:sp>
    </p:spTree>
    <p:extLst>
      <p:ext uri="{BB962C8B-B14F-4D97-AF65-F5344CB8AC3E}">
        <p14:creationId xmlns:p14="http://schemas.microsoft.com/office/powerpoint/2010/main" val="189665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>
            <a:extLst>
              <a:ext uri="{FF2B5EF4-FFF2-40B4-BE49-F238E27FC236}">
                <a16:creationId xmlns:a16="http://schemas.microsoft.com/office/drawing/2014/main" id="{BE0E0694-955E-4130-B271-BEA43FE49CC9}"/>
              </a:ext>
            </a:extLst>
          </p:cNvPr>
          <p:cNvSpPr/>
          <p:nvPr/>
        </p:nvSpPr>
        <p:spPr>
          <a:xfrm>
            <a:off x="35496" y="1228274"/>
            <a:ext cx="9001000" cy="46712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9AC540A4-99C0-49D3-B5A6-490838B9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" sz="2400" dirty="0"/>
              <a:t>Estrategia para fidelización y para enfrentar el proceso constituyente.</a:t>
            </a:r>
            <a:endParaRPr lang="es-CL" sz="2400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2514CF0C-8D7E-452A-8462-765FF7B731B3}"/>
              </a:ext>
            </a:extLst>
          </p:cNvPr>
          <p:cNvSpPr/>
          <p:nvPr/>
        </p:nvSpPr>
        <p:spPr>
          <a:xfrm>
            <a:off x="1217413" y="1916832"/>
            <a:ext cx="6522939" cy="32403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3129E8B5-3E50-464D-9E66-B3835F73E136}"/>
              </a:ext>
            </a:extLst>
          </p:cNvPr>
          <p:cNvSpPr/>
          <p:nvPr/>
        </p:nvSpPr>
        <p:spPr>
          <a:xfrm>
            <a:off x="2483768" y="2348880"/>
            <a:ext cx="3816424" cy="230425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“</a:t>
            </a:r>
            <a:endParaRPr lang="es-CL" dirty="0"/>
          </a:p>
        </p:txBody>
      </p:sp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F4E645A7-B940-4B2A-8405-3A6FC4C5D8E4}"/>
              </a:ext>
            </a:extLst>
          </p:cNvPr>
          <p:cNvSpPr/>
          <p:nvPr/>
        </p:nvSpPr>
        <p:spPr>
          <a:xfrm>
            <a:off x="3347864" y="2852936"/>
            <a:ext cx="2088232" cy="1069087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r>
              <a:rPr lang="es-ES" dirty="0"/>
              <a:t>(Socios)</a:t>
            </a:r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E1A5E3B-242E-4320-8661-7FFF56D15E0C}"/>
              </a:ext>
            </a:extLst>
          </p:cNvPr>
          <p:cNvSpPr txBox="1"/>
          <p:nvPr/>
        </p:nvSpPr>
        <p:spPr>
          <a:xfrm>
            <a:off x="2771800" y="4016097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Artesanos</a:t>
            </a:r>
            <a:endParaRPr lang="es-CL" sz="1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C322AD9-5EBF-4B4A-AD6A-6CE32BAD720B}"/>
              </a:ext>
            </a:extLst>
          </p:cNvPr>
          <p:cNvSpPr txBox="1"/>
          <p:nvPr/>
        </p:nvSpPr>
        <p:spPr>
          <a:xfrm>
            <a:off x="3347864" y="47158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Simpatizantes</a:t>
            </a:r>
            <a:endParaRPr lang="es-CL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E12E3080-7A6E-4B45-8768-0BC595E646E0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5130282" y="1556792"/>
            <a:ext cx="1961998" cy="1452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5DE6C919-9153-4034-9D36-74C3467D99BB}"/>
              </a:ext>
            </a:extLst>
          </p:cNvPr>
          <p:cNvCxnSpPr/>
          <p:nvPr/>
        </p:nvCxnSpPr>
        <p:spPr>
          <a:xfrm flipH="1" flipV="1">
            <a:off x="755576" y="1916832"/>
            <a:ext cx="1872208" cy="1103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DF546DE2-4E63-407A-8A25-D3C4B5EA98FB}"/>
              </a:ext>
            </a:extLst>
          </p:cNvPr>
          <p:cNvCxnSpPr>
            <a:cxnSpLocks/>
          </p:cNvCxnSpPr>
          <p:nvPr/>
        </p:nvCxnSpPr>
        <p:spPr>
          <a:xfrm>
            <a:off x="5988355" y="4900518"/>
            <a:ext cx="1607981" cy="1111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37ACA4F9-40D1-40C1-B612-A16FA407D539}"/>
              </a:ext>
            </a:extLst>
          </p:cNvPr>
          <p:cNvCxnSpPr>
            <a:cxnSpLocks/>
          </p:cNvCxnSpPr>
          <p:nvPr/>
        </p:nvCxnSpPr>
        <p:spPr>
          <a:xfrm flipH="1">
            <a:off x="632670" y="5090720"/>
            <a:ext cx="584744" cy="365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64423E6-C383-4747-8B59-DED5C3B4EA1F}"/>
              </a:ext>
            </a:extLst>
          </p:cNvPr>
          <p:cNvSpPr txBox="1"/>
          <p:nvPr/>
        </p:nvSpPr>
        <p:spPr>
          <a:xfrm>
            <a:off x="7092280" y="141763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Capa  N°1</a:t>
            </a:r>
            <a:endParaRPr lang="es-CL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9158F55-2575-486F-87D5-F791DAD61ADD}"/>
              </a:ext>
            </a:extLst>
          </p:cNvPr>
          <p:cNvSpPr txBox="1"/>
          <p:nvPr/>
        </p:nvSpPr>
        <p:spPr>
          <a:xfrm>
            <a:off x="7308304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Capa  N°3</a:t>
            </a:r>
            <a:endParaRPr lang="es-CL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EE6BCC6-A9F9-45A9-9195-20770EDE7630}"/>
              </a:ext>
            </a:extLst>
          </p:cNvPr>
          <p:cNvSpPr txBox="1"/>
          <p:nvPr/>
        </p:nvSpPr>
        <p:spPr>
          <a:xfrm>
            <a:off x="35496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Capa  N°4</a:t>
            </a:r>
            <a:endParaRPr lang="es-CL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C215D1A-5B97-4A63-8A31-0E86D962A1AD}"/>
              </a:ext>
            </a:extLst>
          </p:cNvPr>
          <p:cNvSpPr txBox="1"/>
          <p:nvPr/>
        </p:nvSpPr>
        <p:spPr>
          <a:xfrm>
            <a:off x="35496" y="15567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Capa  N°2</a:t>
            </a:r>
            <a:endParaRPr lang="es-CL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1F7EEC7-A1FB-4E9F-8AD6-E7CC13F38471}"/>
              </a:ext>
            </a:extLst>
          </p:cNvPr>
          <p:cNvSpPr txBox="1"/>
          <p:nvPr/>
        </p:nvSpPr>
        <p:spPr>
          <a:xfrm>
            <a:off x="3275856" y="2420888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Casinos</a:t>
            </a:r>
            <a:endParaRPr lang="es-CL" sz="12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BBD1E72-67D6-4E51-848B-ADAEBA21D02D}"/>
              </a:ext>
            </a:extLst>
          </p:cNvPr>
          <p:cNvSpPr txBox="1"/>
          <p:nvPr/>
        </p:nvSpPr>
        <p:spPr>
          <a:xfrm>
            <a:off x="3275856" y="197954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Organizaciones</a:t>
            </a:r>
            <a:endParaRPr lang="es-CL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BE6A7EA-A805-4A75-94CE-225CD0624F5F}"/>
              </a:ext>
            </a:extLst>
          </p:cNvPr>
          <p:cNvSpPr txBox="1"/>
          <p:nvPr/>
        </p:nvSpPr>
        <p:spPr>
          <a:xfrm>
            <a:off x="1475656" y="148478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Personas urbanos con raíces del campo</a:t>
            </a:r>
            <a:endParaRPr lang="es-CL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D5B1DE3-3915-4A45-9A02-158CB544E7BE}"/>
              </a:ext>
            </a:extLst>
          </p:cNvPr>
          <p:cNvSpPr txBox="1"/>
          <p:nvPr/>
        </p:nvSpPr>
        <p:spPr>
          <a:xfrm>
            <a:off x="5796136" y="2708920"/>
            <a:ext cx="197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Ganaderos</a:t>
            </a:r>
            <a:endParaRPr lang="es-CL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2F491E4-F2D2-4900-BDED-15E3CC248FC9}"/>
              </a:ext>
            </a:extLst>
          </p:cNvPr>
          <p:cNvSpPr txBox="1"/>
          <p:nvPr/>
        </p:nvSpPr>
        <p:spPr>
          <a:xfrm>
            <a:off x="4860032" y="3501008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Herreros</a:t>
            </a:r>
            <a:endParaRPr lang="es-CL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9F21646-C30F-447E-BE6B-2118B56DC767}"/>
              </a:ext>
            </a:extLst>
          </p:cNvPr>
          <p:cNvSpPr txBox="1"/>
          <p:nvPr/>
        </p:nvSpPr>
        <p:spPr>
          <a:xfrm>
            <a:off x="1979712" y="3656057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Folcloristas</a:t>
            </a:r>
            <a:endParaRPr lang="es-CL" sz="12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3FA3B0A-40A9-4E81-8017-148E47B21145}"/>
              </a:ext>
            </a:extLst>
          </p:cNvPr>
          <p:cNvSpPr txBox="1"/>
          <p:nvPr/>
        </p:nvSpPr>
        <p:spPr>
          <a:xfrm>
            <a:off x="4355976" y="4016097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Veterinarios</a:t>
            </a:r>
            <a:endParaRPr lang="es-CL" sz="1200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223C9DB-628A-4437-A73D-93380A36E453}"/>
              </a:ext>
            </a:extLst>
          </p:cNvPr>
          <p:cNvSpPr txBox="1"/>
          <p:nvPr/>
        </p:nvSpPr>
        <p:spPr>
          <a:xfrm>
            <a:off x="2339752" y="2780928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Peticeros</a:t>
            </a:r>
            <a:endParaRPr lang="es-CL" sz="12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F38461B-31AA-4BEA-B373-E9B18CDA4F1E}"/>
              </a:ext>
            </a:extLst>
          </p:cNvPr>
          <p:cNvSpPr txBox="1"/>
          <p:nvPr/>
        </p:nvSpPr>
        <p:spPr>
          <a:xfrm>
            <a:off x="4355976" y="270892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Transportistas</a:t>
            </a:r>
            <a:endParaRPr lang="es-CL" sz="12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76BCFBB-5723-4EFC-9753-99C514B7CD9B}"/>
              </a:ext>
            </a:extLst>
          </p:cNvPr>
          <p:cNvSpPr txBox="1"/>
          <p:nvPr/>
        </p:nvSpPr>
        <p:spPr>
          <a:xfrm>
            <a:off x="2651590" y="3140968"/>
            <a:ext cx="3648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10000"/>
                  </a:schemeClr>
                </a:solidFill>
                <a:highlight>
                  <a:srgbClr val="FFFF00"/>
                </a:highlight>
              </a:rPr>
              <a:t>   GRAN FAMILIA CORRALERA  </a:t>
            </a:r>
            <a:endParaRPr lang="es-CL" dirty="0">
              <a:solidFill>
                <a:schemeClr val="bg2">
                  <a:lumMod val="1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FA801BF-5F52-4272-932B-21A2595CA1C4}"/>
              </a:ext>
            </a:extLst>
          </p:cNvPr>
          <p:cNvSpPr txBox="1"/>
          <p:nvPr/>
        </p:nvSpPr>
        <p:spPr>
          <a:xfrm>
            <a:off x="1043608" y="27716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Tractoreros</a:t>
            </a:r>
            <a:endParaRPr lang="es-CL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C374302-2981-4D2E-973F-E190B5A6B6C0}"/>
              </a:ext>
            </a:extLst>
          </p:cNvPr>
          <p:cNvSpPr txBox="1"/>
          <p:nvPr/>
        </p:nvSpPr>
        <p:spPr>
          <a:xfrm>
            <a:off x="1187624" y="40050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Temporeros</a:t>
            </a:r>
            <a:endParaRPr lang="es-CL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64F24E8-C647-489A-A8E0-50D48B6FB469}"/>
              </a:ext>
            </a:extLst>
          </p:cNvPr>
          <p:cNvSpPr txBox="1"/>
          <p:nvPr/>
        </p:nvSpPr>
        <p:spPr>
          <a:xfrm>
            <a:off x="1628056" y="521990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Otras Instituciones Deportivas (COCH)</a:t>
            </a:r>
            <a:endParaRPr lang="es-CL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49E4BA4-408D-4CB5-B0D7-5A2EE62CB187}"/>
              </a:ext>
            </a:extLst>
          </p:cNvPr>
          <p:cNvSpPr txBox="1"/>
          <p:nvPr/>
        </p:nvSpPr>
        <p:spPr>
          <a:xfrm>
            <a:off x="5868144" y="3923764"/>
            <a:ext cx="197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Crianceros</a:t>
            </a:r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9C8261E-1EFF-4661-B6BB-137F7D1A69E2}"/>
              </a:ext>
            </a:extLst>
          </p:cNvPr>
          <p:cNvSpPr txBox="1"/>
          <p:nvPr/>
        </p:nvSpPr>
        <p:spPr>
          <a:xfrm>
            <a:off x="7842855" y="3284984"/>
            <a:ext cx="1223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Soy del Campo</a:t>
            </a:r>
            <a:endParaRPr lang="es-CL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56BB940E-F953-4CC2-8BC1-0B0B6AB4A7A7}"/>
              </a:ext>
            </a:extLst>
          </p:cNvPr>
          <p:cNvSpPr txBox="1"/>
          <p:nvPr/>
        </p:nvSpPr>
        <p:spPr>
          <a:xfrm>
            <a:off x="107504" y="3437384"/>
            <a:ext cx="1223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Pesca</a:t>
            </a:r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0341950D-F0B4-4B53-BBA2-016CE56D991C}"/>
                  </a:ext>
                </a:extLst>
              </p14:cNvPr>
              <p14:cNvContentPartPr/>
              <p14:nvPr/>
            </p14:nvContentPartPr>
            <p14:xfrm>
              <a:off x="5177965" y="4108842"/>
              <a:ext cx="360" cy="360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0341950D-F0B4-4B53-BBA2-016CE56D99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8965" y="41002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Entrada de lápiz 12">
                <a:extLst>
                  <a:ext uri="{FF2B5EF4-FFF2-40B4-BE49-F238E27FC236}">
                    <a16:creationId xmlns:a16="http://schemas.microsoft.com/office/drawing/2014/main" id="{269216E8-C9B8-4CA9-A3D2-E0EF26D93474}"/>
                  </a:ext>
                </a:extLst>
              </p14:cNvPr>
              <p14:cNvContentPartPr/>
              <p14:nvPr/>
            </p14:nvContentPartPr>
            <p14:xfrm>
              <a:off x="5249605" y="4160682"/>
              <a:ext cx="360" cy="360"/>
            </p14:xfrm>
          </p:contentPart>
        </mc:Choice>
        <mc:Fallback xmlns="">
          <p:pic>
            <p:nvPicPr>
              <p:cNvPr id="13" name="Entrada de lápiz 12">
                <a:extLst>
                  <a:ext uri="{FF2B5EF4-FFF2-40B4-BE49-F238E27FC236}">
                    <a16:creationId xmlns:a16="http://schemas.microsoft.com/office/drawing/2014/main" id="{269216E8-C9B8-4CA9-A3D2-E0EF26D934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40605" y="41520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254E9616-B806-47B7-B486-1D5E7FD63379}"/>
                  </a:ext>
                </a:extLst>
              </p14:cNvPr>
              <p14:cNvContentPartPr/>
              <p14:nvPr/>
            </p14:nvContentPartPr>
            <p14:xfrm>
              <a:off x="5064925" y="4119642"/>
              <a:ext cx="360" cy="360"/>
            </p14:xfrm>
          </p:contentPart>
        </mc:Choice>
        <mc:Fallback xmlns=""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254E9616-B806-47B7-B486-1D5E7FD6337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5925" y="41106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61E65491-48E4-492F-8701-16B115CAA4A7}"/>
                  </a:ext>
                </a:extLst>
              </p14:cNvPr>
              <p14:cNvContentPartPr/>
              <p14:nvPr/>
            </p14:nvContentPartPr>
            <p14:xfrm>
              <a:off x="5064925" y="4119642"/>
              <a:ext cx="360" cy="360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61E65491-48E4-492F-8701-16B115CAA4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5925" y="41106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7" name="Entrada de lápiz 36">
                <a:extLst>
                  <a:ext uri="{FF2B5EF4-FFF2-40B4-BE49-F238E27FC236}">
                    <a16:creationId xmlns:a16="http://schemas.microsoft.com/office/drawing/2014/main" id="{24517193-DDA5-4E26-BE76-F2428FD314C4}"/>
                  </a:ext>
                </a:extLst>
              </p14:cNvPr>
              <p14:cNvContentPartPr/>
              <p14:nvPr/>
            </p14:nvContentPartPr>
            <p14:xfrm>
              <a:off x="5578645" y="4099122"/>
              <a:ext cx="360" cy="34200"/>
            </p14:xfrm>
          </p:contentPart>
        </mc:Choice>
        <mc:Fallback xmlns="">
          <p:pic>
            <p:nvPicPr>
              <p:cNvPr id="37" name="Entrada de lápiz 36">
                <a:extLst>
                  <a:ext uri="{FF2B5EF4-FFF2-40B4-BE49-F238E27FC236}">
                    <a16:creationId xmlns:a16="http://schemas.microsoft.com/office/drawing/2014/main" id="{24517193-DDA5-4E26-BE76-F2428FD314C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569645" y="4090122"/>
                <a:ext cx="1800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8" name="Entrada de lápiz 37">
                <a:extLst>
                  <a:ext uri="{FF2B5EF4-FFF2-40B4-BE49-F238E27FC236}">
                    <a16:creationId xmlns:a16="http://schemas.microsoft.com/office/drawing/2014/main" id="{12750C41-FE71-4869-8ABB-F9B139C8E564}"/>
                  </a:ext>
                </a:extLst>
              </p14:cNvPr>
              <p14:cNvContentPartPr/>
              <p14:nvPr/>
            </p14:nvContentPartPr>
            <p14:xfrm>
              <a:off x="5599165" y="4119642"/>
              <a:ext cx="360" cy="360"/>
            </p14:xfrm>
          </p:contentPart>
        </mc:Choice>
        <mc:Fallback xmlns="">
          <p:pic>
            <p:nvPicPr>
              <p:cNvPr id="38" name="Entrada de lápiz 37">
                <a:extLst>
                  <a:ext uri="{FF2B5EF4-FFF2-40B4-BE49-F238E27FC236}">
                    <a16:creationId xmlns:a16="http://schemas.microsoft.com/office/drawing/2014/main" id="{12750C41-FE71-4869-8ABB-F9B139C8E5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90165" y="41106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3" name="Entrada de lápiz 42">
                <a:extLst>
                  <a:ext uri="{FF2B5EF4-FFF2-40B4-BE49-F238E27FC236}">
                    <a16:creationId xmlns:a16="http://schemas.microsoft.com/office/drawing/2014/main" id="{06E6A2F0-5619-43D8-86D5-2BFE0A9788B7}"/>
                  </a:ext>
                </a:extLst>
              </p14:cNvPr>
              <p14:cNvContentPartPr/>
              <p14:nvPr/>
            </p14:nvContentPartPr>
            <p14:xfrm>
              <a:off x="-1521275" y="2239362"/>
              <a:ext cx="360" cy="360"/>
            </p14:xfrm>
          </p:contentPart>
        </mc:Choice>
        <mc:Fallback xmlns="">
          <p:pic>
            <p:nvPicPr>
              <p:cNvPr id="43" name="Entrada de lápiz 42">
                <a:extLst>
                  <a:ext uri="{FF2B5EF4-FFF2-40B4-BE49-F238E27FC236}">
                    <a16:creationId xmlns:a16="http://schemas.microsoft.com/office/drawing/2014/main" id="{06E6A2F0-5619-43D8-86D5-2BFE0A9788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529915" y="223036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4" name="Entrada de lápiz 43">
                <a:extLst>
                  <a:ext uri="{FF2B5EF4-FFF2-40B4-BE49-F238E27FC236}">
                    <a16:creationId xmlns:a16="http://schemas.microsoft.com/office/drawing/2014/main" id="{16F99129-E7DC-4DC6-A0EC-9BF795B7B023}"/>
                  </a:ext>
                </a:extLst>
              </p14:cNvPr>
              <p14:cNvContentPartPr/>
              <p14:nvPr/>
            </p14:nvContentPartPr>
            <p14:xfrm>
              <a:off x="2948125" y="3770082"/>
              <a:ext cx="360" cy="360"/>
            </p14:xfrm>
          </p:contentPart>
        </mc:Choice>
        <mc:Fallback xmlns="">
          <p:pic>
            <p:nvPicPr>
              <p:cNvPr id="44" name="Entrada de lápiz 43">
                <a:extLst>
                  <a:ext uri="{FF2B5EF4-FFF2-40B4-BE49-F238E27FC236}">
                    <a16:creationId xmlns:a16="http://schemas.microsoft.com/office/drawing/2014/main" id="{16F99129-E7DC-4DC6-A0EC-9BF795B7B0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9485" y="3761082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upo 46">
            <a:extLst>
              <a:ext uri="{FF2B5EF4-FFF2-40B4-BE49-F238E27FC236}">
                <a16:creationId xmlns:a16="http://schemas.microsoft.com/office/drawing/2014/main" id="{E1D8D210-0542-4EA1-9E5F-602AB97D9DCB}"/>
              </a:ext>
            </a:extLst>
          </p:cNvPr>
          <p:cNvGrpSpPr/>
          <p:nvPr/>
        </p:nvGrpSpPr>
        <p:grpSpPr>
          <a:xfrm>
            <a:off x="2712325" y="3749562"/>
            <a:ext cx="360" cy="360"/>
            <a:chOff x="2712325" y="3749562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45" name="Entrada de lápiz 44">
                  <a:extLst>
                    <a:ext uri="{FF2B5EF4-FFF2-40B4-BE49-F238E27FC236}">
                      <a16:creationId xmlns:a16="http://schemas.microsoft.com/office/drawing/2014/main" id="{E384DDD9-04EF-4E4C-BB8B-7A94EBF24673}"/>
                    </a:ext>
                  </a:extLst>
                </p14:cNvPr>
                <p14:cNvContentPartPr/>
                <p14:nvPr/>
              </p14:nvContentPartPr>
              <p14:xfrm>
                <a:off x="2712325" y="3749562"/>
                <a:ext cx="360" cy="360"/>
              </p14:xfrm>
            </p:contentPart>
          </mc:Choice>
          <mc:Fallback xmlns="">
            <p:pic>
              <p:nvPicPr>
                <p:cNvPr id="45" name="Entrada de lápiz 44">
                  <a:extLst>
                    <a:ext uri="{FF2B5EF4-FFF2-40B4-BE49-F238E27FC236}">
                      <a16:creationId xmlns:a16="http://schemas.microsoft.com/office/drawing/2014/main" id="{E384DDD9-04EF-4E4C-BB8B-7A94EBF2467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703325" y="37409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46" name="Entrada de lápiz 45">
                  <a:extLst>
                    <a:ext uri="{FF2B5EF4-FFF2-40B4-BE49-F238E27FC236}">
                      <a16:creationId xmlns:a16="http://schemas.microsoft.com/office/drawing/2014/main" id="{75F210B6-8581-475D-83EA-7889FD3F3A68}"/>
                    </a:ext>
                  </a:extLst>
                </p14:cNvPr>
                <p14:cNvContentPartPr/>
                <p14:nvPr/>
              </p14:nvContentPartPr>
              <p14:xfrm>
                <a:off x="2712325" y="3749562"/>
                <a:ext cx="360" cy="360"/>
              </p14:xfrm>
            </p:contentPart>
          </mc:Choice>
          <mc:Fallback xmlns="">
            <p:pic>
              <p:nvPicPr>
                <p:cNvPr id="46" name="Entrada de lápiz 45">
                  <a:extLst>
                    <a:ext uri="{FF2B5EF4-FFF2-40B4-BE49-F238E27FC236}">
                      <a16:creationId xmlns:a16="http://schemas.microsoft.com/office/drawing/2014/main" id="{75F210B6-8581-475D-83EA-7889FD3F3A68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703325" y="374092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DE084FB-FEB2-43A7-A230-EF1823A87660}"/>
              </a:ext>
            </a:extLst>
          </p:cNvPr>
          <p:cNvSpPr txBox="1"/>
          <p:nvPr/>
        </p:nvSpPr>
        <p:spPr>
          <a:xfrm>
            <a:off x="3491880" y="4304129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Periodistas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286970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AC540A4-99C0-49D3-B5A6-490838B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Analizar en cada Capa o centro de trabajo o anillo de interés los </a:t>
            </a:r>
            <a:r>
              <a:rPr lang="es-ES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siguientes</a:t>
            </a:r>
            <a:r>
              <a:rPr lang="es-ES" sz="2400" dirty="0"/>
              <a:t> aspectos.</a:t>
            </a:r>
            <a:endParaRPr lang="es-CL" sz="2400" dirty="0"/>
          </a:p>
        </p:txBody>
      </p:sp>
      <p:sp>
        <p:nvSpPr>
          <p:cNvPr id="23" name="1 Marcador de contenido">
            <a:extLst>
              <a:ext uri="{FF2B5EF4-FFF2-40B4-BE49-F238E27FC236}">
                <a16:creationId xmlns:a16="http://schemas.microsoft.com/office/drawing/2014/main" id="{FFF1067D-3122-496C-92F2-7178036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464496"/>
          </a:xfrm>
        </p:spPr>
        <p:txBody>
          <a:bodyPr>
            <a:normAutofit/>
          </a:bodyPr>
          <a:lstStyle/>
          <a:p>
            <a:pPr marL="109728" indent="0">
              <a:spcBef>
                <a:spcPct val="0"/>
              </a:spcBef>
              <a:buNone/>
            </a:pPr>
            <a:endParaRPr lang="es-CL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indent="0">
              <a:spcBef>
                <a:spcPct val="0"/>
              </a:spcBef>
              <a:buNone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1.  	Definir objetivo.</a:t>
            </a:r>
          </a:p>
          <a:p>
            <a:pPr marL="109728" indent="0">
              <a:spcBef>
                <a:spcPct val="0"/>
              </a:spcBef>
              <a:buNone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2.  	Hacer un levantamiento de los integrantes.</a:t>
            </a:r>
          </a:p>
          <a:p>
            <a:pPr marL="109728" indent="0">
              <a:spcBef>
                <a:spcPct val="0"/>
              </a:spcBef>
              <a:buNone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3.	Acciones a realizar.</a:t>
            </a:r>
          </a:p>
          <a:p>
            <a:pPr marL="109728" indent="0">
              <a:spcBef>
                <a:spcPct val="0"/>
              </a:spcBef>
              <a:buNone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4.	Nombrar un encargado.</a:t>
            </a:r>
          </a:p>
          <a:p>
            <a:pPr marL="109728" indent="0">
              <a:spcBef>
                <a:spcPct val="0"/>
              </a:spcBef>
              <a:buNone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5.	Ver representantes.</a:t>
            </a:r>
          </a:p>
          <a:p>
            <a:pPr marL="109728" indent="0">
              <a:spcBef>
                <a:spcPct val="0"/>
              </a:spcBef>
              <a:buNone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6.	Dimensionar y conectar.</a:t>
            </a:r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562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AC540A4-99C0-49D3-B5A6-490838B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Capa N°1:  Núcleo.</a:t>
            </a:r>
            <a:endParaRPr lang="es-CL" sz="2400" dirty="0"/>
          </a:p>
        </p:txBody>
      </p:sp>
      <p:sp>
        <p:nvSpPr>
          <p:cNvPr id="23" name="1 Marcador de contenido">
            <a:extLst>
              <a:ext uri="{FF2B5EF4-FFF2-40B4-BE49-F238E27FC236}">
                <a16:creationId xmlns:a16="http://schemas.microsoft.com/office/drawing/2014/main" id="{FFF1067D-3122-496C-92F2-7178036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5112568"/>
          </a:xfrm>
        </p:spPr>
        <p:txBody>
          <a:bodyPr>
            <a:normAutofit/>
          </a:bodyPr>
          <a:lstStyle/>
          <a:p>
            <a:pPr marL="109728" indent="0">
              <a:spcBef>
                <a:spcPct val="0"/>
              </a:spcBef>
              <a:buNone/>
            </a:pPr>
            <a:endParaRPr lang="es-CL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66928" indent="-457200">
              <a:spcBef>
                <a:spcPct val="0"/>
              </a:spcBef>
              <a:buAutoNum type="arabicPeriod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Definir objetivo.</a:t>
            </a:r>
          </a:p>
          <a:p>
            <a:pPr marL="1060704" lvl="2" indent="-4572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Todas las Federaciones del Rodeo y sus participantes a través de la Confederación del rodeo Chileno.</a:t>
            </a:r>
          </a:p>
          <a:p>
            <a:pPr marL="566928" indent="-457200">
              <a:spcBef>
                <a:spcPct val="0"/>
              </a:spcBef>
              <a:buAutoNum type="arabicPeriod" startAt="2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Hacer un levantamiento de los integrantes.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Ferocam</a:t>
            </a: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, Fenaro, Campesinos, </a:t>
            </a:r>
            <a:r>
              <a:rPr lang="es-CL" sz="1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Firocri</a:t>
            </a: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s-CL" sz="18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Ferochi</a:t>
            </a:r>
            <a:endParaRPr lang="es-CL" sz="1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66928" indent="-457200">
              <a:spcBef>
                <a:spcPct val="0"/>
              </a:spcBef>
              <a:buAutoNum type="arabicPeriod" startAt="3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Acciones a realizar.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Enrolamiento masivo a través de sitio WEB y carne de “socio”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Contactar a las autoridades</a:t>
            </a:r>
          </a:p>
          <a:p>
            <a:pPr marL="566928" indent="-457200">
              <a:spcBef>
                <a:spcPct val="0"/>
              </a:spcBef>
              <a:buAutoNum type="arabicPeriod" startAt="4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Nombrar un encargado.</a:t>
            </a:r>
          </a:p>
          <a:p>
            <a:pPr marL="886968" lvl="3" indent="0">
              <a:spcBef>
                <a:spcPct val="0"/>
              </a:spcBef>
              <a:buNone/>
            </a:pPr>
            <a:r>
              <a:rPr lang="es-CL" sz="1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 proceso de definición.</a:t>
            </a:r>
          </a:p>
          <a:p>
            <a:pPr marL="566928" indent="-457200">
              <a:spcBef>
                <a:spcPct val="0"/>
              </a:spcBef>
              <a:buFont typeface="Wingdings 3"/>
              <a:buAutoNum type="arabicPeriod" startAt="5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Ver representantes.</a:t>
            </a:r>
          </a:p>
          <a:p>
            <a:pPr marL="603504" lvl="2" indent="0">
              <a:spcBef>
                <a:spcPct val="0"/>
              </a:spcBef>
              <a:buNone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	En proceso de definición.</a:t>
            </a:r>
          </a:p>
          <a:p>
            <a:pPr marL="566928" indent="-457200">
              <a:spcBef>
                <a:spcPct val="0"/>
              </a:spcBef>
              <a:buAutoNum type="arabicPeriod" startAt="6"/>
            </a:pPr>
            <a:r>
              <a:rPr lang="es-CL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Dimensionar y conectar.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Plan de enrolamiento</a:t>
            </a:r>
          </a:p>
          <a:p>
            <a:pPr marL="946404" lvl="2" indent="-342900">
              <a:spcBef>
                <a:spcPct val="0"/>
              </a:spcBef>
              <a:buAutoNum type="arabicPeriod"/>
            </a:pPr>
            <a:r>
              <a:rPr lang="es-CL" sz="1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Estrategia de comunicación y conexión.</a:t>
            </a:r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7270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7565</TotalTime>
  <Words>788</Words>
  <Application>Microsoft Office PowerPoint</Application>
  <PresentationFormat>Presentación en pantalla (4:3)</PresentationFormat>
  <Paragraphs>166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Concurrencia</vt:lpstr>
      <vt:lpstr>Presentación de PowerPoint</vt:lpstr>
      <vt:lpstr>Presentación de PowerPoint</vt:lpstr>
      <vt:lpstr>Presentación de PowerPoint</vt:lpstr>
      <vt:lpstr>5. RENDICION DE PROYECTOS</vt:lpstr>
      <vt:lpstr>Presentación de PowerPoint</vt:lpstr>
      <vt:lpstr>Presentación de PowerPoint</vt:lpstr>
      <vt:lpstr>Estrategia para fidelización y para enfrentar el proceso constituyente.</vt:lpstr>
      <vt:lpstr>Analizar en cada Capa o centro de trabajo o anillo de interés los siguientes aspectos.</vt:lpstr>
      <vt:lpstr>Capa N°1:  Núcleo.</vt:lpstr>
      <vt:lpstr>Capa N°2:  Cercanos</vt:lpstr>
      <vt:lpstr>Capa N°3:  Simpatizantes</vt:lpstr>
      <vt:lpstr>Capa N°4:  Interés Común</vt:lpstr>
      <vt:lpstr>ETAPAS DEL PROCESO INSCRIPCION  “VIVA EL CAMPO, CHILE Y SU CULTURA”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PVARGAS</dc:creator>
  <cp:lastModifiedBy>Gonzalo Urrutia</cp:lastModifiedBy>
  <cp:revision>260</cp:revision>
  <cp:lastPrinted>2021-03-10T23:41:09Z</cp:lastPrinted>
  <dcterms:created xsi:type="dcterms:W3CDTF">2017-11-13T15:19:11Z</dcterms:created>
  <dcterms:modified xsi:type="dcterms:W3CDTF">2022-06-03T15:11:30Z</dcterms:modified>
</cp:coreProperties>
</file>